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github.com/TamerlanBodambaev/FPTE"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4384763"/>
            <a:ext cx="8853878" cy="1340251"/>
          </a:xfrm>
          <a:prstGeom prst="rect">
            <a:avLst/>
          </a:prstGeom>
        </p:spPr>
        <p:txBody>
          <a:bodyPr anchor="t" rtlCol="false" tIns="0" lIns="0" bIns="0" rIns="0">
            <a:spAutoFit/>
          </a:bodyPr>
          <a:lstStyle/>
          <a:p>
            <a:pPr marL="0" indent="0" lvl="0">
              <a:lnSpc>
                <a:spcPts val="10015"/>
              </a:lnSpc>
            </a:pPr>
            <a:r>
              <a:rPr lang="en-US" sz="10015" spc="-420">
                <a:solidFill>
                  <a:srgbClr val="3139A8"/>
                </a:solidFill>
                <a:latin typeface="Be Vietnam Ultra-Bold"/>
              </a:rPr>
              <a:t>ITAS</a:t>
            </a:r>
          </a:p>
        </p:txBody>
      </p:sp>
      <p:sp>
        <p:nvSpPr>
          <p:cNvPr name="TextBox 10" id="10"/>
          <p:cNvSpPr txBox="true"/>
          <p:nvPr/>
        </p:nvSpPr>
        <p:spPr>
          <a:xfrm rot="0">
            <a:off x="1219200" y="5911811"/>
            <a:ext cx="8398722" cy="1438226"/>
          </a:xfrm>
          <a:prstGeom prst="rect">
            <a:avLst/>
          </a:prstGeom>
        </p:spPr>
        <p:txBody>
          <a:bodyPr anchor="t" rtlCol="false" tIns="0" lIns="0" bIns="0" rIns="0">
            <a:spAutoFit/>
          </a:bodyPr>
          <a:lstStyle/>
          <a:p>
            <a:pPr marL="0" indent="0" lvl="0">
              <a:lnSpc>
                <a:spcPts val="5675"/>
              </a:lnSpc>
            </a:pPr>
            <a:r>
              <a:rPr lang="en-US" sz="5354" spc="-224">
                <a:solidFill>
                  <a:srgbClr val="3139A8"/>
                </a:solidFill>
                <a:latin typeface="Be Vietnam"/>
              </a:rPr>
              <a:t>IT ASSISTANCE FOR SENIORS</a:t>
            </a:r>
          </a:p>
        </p:txBody>
      </p:sp>
      <p:sp>
        <p:nvSpPr>
          <p:cNvPr name="TextBox 11" id="11"/>
          <p:cNvSpPr txBox="true"/>
          <p:nvPr/>
        </p:nvSpPr>
        <p:spPr>
          <a:xfrm rot="0">
            <a:off x="1219200" y="590550"/>
            <a:ext cx="8602534" cy="1180973"/>
          </a:xfrm>
          <a:prstGeom prst="rect">
            <a:avLst/>
          </a:prstGeom>
        </p:spPr>
        <p:txBody>
          <a:bodyPr anchor="t" rtlCol="false" tIns="0" lIns="0" bIns="0" rIns="0">
            <a:spAutoFit/>
          </a:bodyPr>
          <a:lstStyle/>
          <a:p>
            <a:pPr>
              <a:lnSpc>
                <a:spcPts val="3136"/>
              </a:lnSpc>
            </a:pPr>
            <a:r>
              <a:rPr lang="en-US" sz="2800" spc="-117">
                <a:solidFill>
                  <a:srgbClr val="090147"/>
                </a:solidFill>
                <a:latin typeface="Be Vietnam"/>
              </a:rPr>
              <a:t>CS-2111</a:t>
            </a:r>
          </a:p>
          <a:p>
            <a:pPr>
              <a:lnSpc>
                <a:spcPts val="3136"/>
              </a:lnSpc>
            </a:pPr>
            <a:r>
              <a:rPr lang="en-US" sz="2800" spc="-117">
                <a:solidFill>
                  <a:srgbClr val="090147"/>
                </a:solidFill>
                <a:latin typeface="Be Vietnam"/>
              </a:rPr>
              <a:t>ABYLKAIR SHAIGALIYEV </a:t>
            </a:r>
          </a:p>
          <a:p>
            <a:pPr algn="l" marL="0" indent="0" lvl="0">
              <a:lnSpc>
                <a:spcPts val="3136"/>
              </a:lnSpc>
              <a:spcBef>
                <a:spcPct val="0"/>
              </a:spcBef>
            </a:pPr>
            <a:r>
              <a:rPr lang="en-US" sz="2800" spc="-117">
                <a:solidFill>
                  <a:srgbClr val="090147"/>
                </a:solidFill>
                <a:latin typeface="Be Vietnam"/>
              </a:rPr>
              <a:t>TAMERLAN BODAMBAEV</a:t>
            </a:r>
          </a:p>
        </p:txBody>
      </p:sp>
      <p:sp>
        <p:nvSpPr>
          <p:cNvPr name="TextBox 12" id="12"/>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u="sng">
                <a:solidFill>
                  <a:srgbClr val="090147"/>
                </a:solidFill>
                <a:latin typeface="Be Vietnam"/>
                <a:hlinkClick r:id="rId4" tooltip="https://github.com/TamerlanBodambaev/FPTE"/>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01799" y="2655462"/>
            <a:ext cx="8157501" cy="4976076"/>
          </a:xfrm>
          <a:prstGeom prst="rect">
            <a:avLst/>
          </a:prstGeom>
        </p:spPr>
      </p:pic>
      <p:sp>
        <p:nvSpPr>
          <p:cNvPr name="TextBox 3" id="3"/>
          <p:cNvSpPr txBox="true"/>
          <p:nvPr/>
        </p:nvSpPr>
        <p:spPr>
          <a:xfrm rot="0">
            <a:off x="1219200" y="2890758"/>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INTRODUCTION</a:t>
            </a:r>
          </a:p>
        </p:txBody>
      </p:sp>
      <p:sp>
        <p:nvSpPr>
          <p:cNvPr name="TextBox 4" id="4"/>
          <p:cNvSpPr txBox="true"/>
          <p:nvPr/>
        </p:nvSpPr>
        <p:spPr>
          <a:xfrm rot="0">
            <a:off x="1219200" y="4292997"/>
            <a:ext cx="7570711" cy="2026920"/>
          </a:xfrm>
          <a:prstGeom prst="rect">
            <a:avLst/>
          </a:prstGeom>
        </p:spPr>
        <p:txBody>
          <a:bodyPr anchor="t" rtlCol="false" tIns="0" lIns="0" bIns="0" rIns="0">
            <a:spAutoFit/>
          </a:bodyPr>
          <a:lstStyle/>
          <a:p>
            <a:pPr>
              <a:lnSpc>
                <a:spcPts val="3239"/>
              </a:lnSpc>
            </a:pPr>
            <a:r>
              <a:rPr lang="en-US" sz="1999">
                <a:solidFill>
                  <a:srgbClr val="3139A8"/>
                </a:solidFill>
                <a:latin typeface="Quicksand Medium"/>
              </a:rPr>
              <a:t>The IT Assistance for Seniors (ITAS) project is a strategic initiative aimed at developing and launching a Minimum Viable Product (MVP) to provide personalized IT assistance for seniors. This report outlines the project's goals, scope, approach, tools, and anticipated outcomes.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219200" y="3861038"/>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PROJECT SCOPE</a:t>
            </a:r>
          </a:p>
        </p:txBody>
      </p:sp>
      <p:sp>
        <p:nvSpPr>
          <p:cNvPr name="TextBox 6" id="6"/>
          <p:cNvSpPr txBox="true"/>
          <p:nvPr/>
        </p:nvSpPr>
        <p:spPr>
          <a:xfrm rot="0">
            <a:off x="1219200" y="5227717"/>
            <a:ext cx="7570711" cy="2026920"/>
          </a:xfrm>
          <a:prstGeom prst="rect">
            <a:avLst/>
          </a:prstGeom>
        </p:spPr>
        <p:txBody>
          <a:bodyPr anchor="t" rtlCol="false" tIns="0" lIns="0" bIns="0" rIns="0">
            <a:spAutoFit/>
          </a:bodyPr>
          <a:lstStyle/>
          <a:p>
            <a:pPr>
              <a:lnSpc>
                <a:spcPts val="3239"/>
              </a:lnSpc>
            </a:pPr>
            <a:r>
              <a:rPr lang="en-US" sz="1999">
                <a:solidFill>
                  <a:srgbClr val="FFFFFF"/>
                </a:solidFill>
                <a:latin typeface="Quicksand Medium"/>
              </a:rPr>
              <a:t>The ITAS project's primary objective is to create an MVP offering onboarding and user management, personalized training programs, and various support channels such as a helpline, virtual assistance, and a community forum tailored to seniors' needs.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1794212" y="3453949"/>
            <a:ext cx="4962503" cy="6833051"/>
          </a:xfrm>
          <a:custGeom>
            <a:avLst/>
            <a:gdLst/>
            <a:ahLst/>
            <a:cxnLst/>
            <a:rect r="r" b="b" t="t" l="l"/>
            <a:pathLst>
              <a:path h="6833051" w="4962503">
                <a:moveTo>
                  <a:pt x="0" y="0"/>
                </a:moveTo>
                <a:lnTo>
                  <a:pt x="4962504" y="0"/>
                </a:lnTo>
                <a:lnTo>
                  <a:pt x="4962504" y="6833051"/>
                </a:lnTo>
                <a:lnTo>
                  <a:pt x="0" y="6833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873365" y="3861038"/>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APPROACH</a:t>
            </a:r>
          </a:p>
        </p:txBody>
      </p:sp>
      <p:sp>
        <p:nvSpPr>
          <p:cNvPr name="TextBox 4" id="4"/>
          <p:cNvSpPr txBox="true"/>
          <p:nvPr/>
        </p:nvSpPr>
        <p:spPr>
          <a:xfrm rot="0">
            <a:off x="8873365" y="5227717"/>
            <a:ext cx="7570711" cy="2436495"/>
          </a:xfrm>
          <a:prstGeom prst="rect">
            <a:avLst/>
          </a:prstGeom>
        </p:spPr>
        <p:txBody>
          <a:bodyPr anchor="t" rtlCol="false" tIns="0" lIns="0" bIns="0" rIns="0">
            <a:spAutoFit/>
          </a:bodyPr>
          <a:lstStyle/>
          <a:p>
            <a:pPr>
              <a:lnSpc>
                <a:spcPts val="3239"/>
              </a:lnSpc>
            </a:pPr>
            <a:r>
              <a:rPr lang="en-US" sz="1999">
                <a:solidFill>
                  <a:srgbClr val="FFFFFF"/>
                </a:solidFill>
                <a:latin typeface="Quicksand Medium"/>
              </a:rPr>
              <a:t>The project follows a strategic approach, encompassing the development and launch of the MVP. Key components include onboarding processes, personalized training program development, and the establishment of support channels. A thorough cost-benefit analysis has been conducted to assess the project's feasibility.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4143612"/>
            <a:ext cx="8936763"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TOOLS USED</a:t>
            </a:r>
          </a:p>
        </p:txBody>
      </p:sp>
      <p:sp>
        <p:nvSpPr>
          <p:cNvPr name="TextBox 4" id="4"/>
          <p:cNvSpPr txBox="true"/>
          <p:nvPr/>
        </p:nvSpPr>
        <p:spPr>
          <a:xfrm rot="0">
            <a:off x="1219200" y="5288043"/>
            <a:ext cx="8618794" cy="2026920"/>
          </a:xfrm>
          <a:prstGeom prst="rect">
            <a:avLst/>
          </a:prstGeom>
        </p:spPr>
        <p:txBody>
          <a:bodyPr anchor="t" rtlCol="false" tIns="0" lIns="0" bIns="0" rIns="0">
            <a:spAutoFit/>
          </a:bodyPr>
          <a:lstStyle/>
          <a:p>
            <a:pPr>
              <a:lnSpc>
                <a:spcPts val="3239"/>
              </a:lnSpc>
            </a:pPr>
            <a:r>
              <a:rPr lang="en-US" sz="1999">
                <a:solidFill>
                  <a:srgbClr val="3139A8"/>
                </a:solidFill>
                <a:latin typeface="Quicksand Medium"/>
              </a:rPr>
              <a:t>The project relies on financial tools and spreadsheet software for a comprehensive cost-benefit analysis. This analysis considers development costs, marketing expenses, and customer support costs to calculate the Net Present Value (NPV) and Internal Rate of Return (IRR) of the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2212872" y="3086100"/>
            <a:ext cx="4137367" cy="4114800"/>
          </a:xfrm>
          <a:custGeom>
            <a:avLst/>
            <a:gdLst/>
            <a:ahLst/>
            <a:cxnLst/>
            <a:rect r="r" b="b" t="t" l="l"/>
            <a:pathLst>
              <a:path h="4114800" w="4137367">
                <a:moveTo>
                  <a:pt x="0" y="0"/>
                </a:moveTo>
                <a:lnTo>
                  <a:pt x="4137368" y="0"/>
                </a:lnTo>
                <a:lnTo>
                  <a:pt x="41373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2851388"/>
            <a:ext cx="8385935" cy="203454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SUMMARY OF OUTCOMES</a:t>
            </a:r>
          </a:p>
        </p:txBody>
      </p:sp>
      <p:sp>
        <p:nvSpPr>
          <p:cNvPr name="TextBox 7" id="7"/>
          <p:cNvSpPr txBox="true"/>
          <p:nvPr/>
        </p:nvSpPr>
        <p:spPr>
          <a:xfrm rot="0">
            <a:off x="1219200" y="5227717"/>
            <a:ext cx="7570711" cy="2026920"/>
          </a:xfrm>
          <a:prstGeom prst="rect">
            <a:avLst/>
          </a:prstGeom>
        </p:spPr>
        <p:txBody>
          <a:bodyPr anchor="t" rtlCol="false" tIns="0" lIns="0" bIns="0" rIns="0">
            <a:spAutoFit/>
          </a:bodyPr>
          <a:lstStyle/>
          <a:p>
            <a:pPr>
              <a:lnSpc>
                <a:spcPts val="3239"/>
              </a:lnSpc>
            </a:pPr>
            <a:r>
              <a:rPr lang="en-US" sz="1999">
                <a:solidFill>
                  <a:srgbClr val="FFFFFF"/>
                </a:solidFill>
                <a:latin typeface="Quicksand Medium"/>
              </a:rPr>
              <a:t>The estimated development and launch costs for the MVP are $50,000. Anticipated benefits include increased revenue, reduced customer churn, and improved customer satisfaction, totaling $175,000. With a 10% discount rate, the NPV is $125,000, and the IRR is a robust 25%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7205940" y="315060"/>
            <a:ext cx="4010060" cy="4114800"/>
          </a:xfrm>
          <a:custGeom>
            <a:avLst/>
            <a:gdLst/>
            <a:ahLst/>
            <a:cxnLst/>
            <a:rect r="r" b="b" t="t" l="l"/>
            <a:pathLst>
              <a:path h="4114800" w="4010060">
                <a:moveTo>
                  <a:pt x="0" y="0"/>
                </a:moveTo>
                <a:lnTo>
                  <a:pt x="4010060" y="0"/>
                </a:lnTo>
                <a:lnTo>
                  <a:pt x="401006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07979" y="6055042"/>
            <a:ext cx="12472043" cy="1617345"/>
          </a:xfrm>
          <a:prstGeom prst="rect">
            <a:avLst/>
          </a:prstGeom>
        </p:spPr>
        <p:txBody>
          <a:bodyPr anchor="t" rtlCol="false" tIns="0" lIns="0" bIns="0" rIns="0">
            <a:spAutoFit/>
          </a:bodyPr>
          <a:lstStyle/>
          <a:p>
            <a:pPr algn="ctr">
              <a:lnSpc>
                <a:spcPts val="3239"/>
              </a:lnSpc>
            </a:pPr>
            <a:r>
              <a:rPr lang="en-US" sz="1999">
                <a:solidFill>
                  <a:srgbClr val="FFFFFF"/>
                </a:solidFill>
                <a:latin typeface="Quicksand Medium"/>
              </a:rPr>
              <a:t>This section provides detailed information on the MVP, breaking down initial expenses and benefits over a five-year period. Development costs are $35,000, with yearly marketing and advertising expenses at $10,000 and customer support costs at $5,000. Over the same period, benefits are estimated at $875,000, resulting in a positive NPV of approximately $1,881,531.89 and an IRR of approximately 35.7%</a:t>
            </a:r>
          </a:p>
        </p:txBody>
      </p:sp>
      <p:sp>
        <p:nvSpPr>
          <p:cNvPr name="TextBox 4" id="4"/>
          <p:cNvSpPr txBox="true"/>
          <p:nvPr/>
        </p:nvSpPr>
        <p:spPr>
          <a:xfrm rot="0">
            <a:off x="3557183" y="4781550"/>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rPr>
              <a:t>PROJECT DESCRIPTION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039904" y="3316368"/>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3181587"/>
            <a:ext cx="7924800" cy="1955167"/>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REFLECTION - TEAM RESPONSIBILITIES</a:t>
            </a:r>
          </a:p>
        </p:txBody>
      </p:sp>
      <p:sp>
        <p:nvSpPr>
          <p:cNvPr name="TextBox 4" id="4"/>
          <p:cNvSpPr txBox="true"/>
          <p:nvPr/>
        </p:nvSpPr>
        <p:spPr>
          <a:xfrm rot="0">
            <a:off x="1219200" y="5288043"/>
            <a:ext cx="8281289" cy="2026920"/>
          </a:xfrm>
          <a:prstGeom prst="rect">
            <a:avLst/>
          </a:prstGeom>
        </p:spPr>
        <p:txBody>
          <a:bodyPr anchor="t" rtlCol="false" tIns="0" lIns="0" bIns="0" rIns="0">
            <a:spAutoFit/>
          </a:bodyPr>
          <a:lstStyle/>
          <a:p>
            <a:pPr>
              <a:lnSpc>
                <a:spcPts val="3239"/>
              </a:lnSpc>
            </a:pPr>
            <a:r>
              <a:rPr lang="en-US" sz="1999">
                <a:solidFill>
                  <a:srgbClr val="3139A8"/>
                </a:solidFill>
                <a:latin typeface="Quicksand Medium"/>
              </a:rPr>
              <a:t>Although specific team responsibilities are not outlined, it is emphasized that clear delineation of roles and responsibilities is crucial for successful project implementation. Assigning tasks aligned with team members' expertise ensures a collaborative and efficient workflow.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2950067"/>
            <a:ext cx="8797353" cy="1819656"/>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CONCLUSION AND RECOMMENDATION</a:t>
            </a:r>
          </a:p>
        </p:txBody>
      </p:sp>
      <p:sp>
        <p:nvSpPr>
          <p:cNvPr name="TextBox 7" id="7"/>
          <p:cNvSpPr txBox="true"/>
          <p:nvPr/>
        </p:nvSpPr>
        <p:spPr>
          <a:xfrm rot="0">
            <a:off x="1219200" y="5111512"/>
            <a:ext cx="7570711" cy="3255645"/>
          </a:xfrm>
          <a:prstGeom prst="rect">
            <a:avLst/>
          </a:prstGeom>
        </p:spPr>
        <p:txBody>
          <a:bodyPr anchor="t" rtlCol="false" tIns="0" lIns="0" bIns="0" rIns="0">
            <a:spAutoFit/>
          </a:bodyPr>
          <a:lstStyle/>
          <a:p>
            <a:pPr>
              <a:lnSpc>
                <a:spcPts val="3239"/>
              </a:lnSpc>
            </a:pPr>
            <a:r>
              <a:rPr lang="en-US" sz="1999">
                <a:solidFill>
                  <a:srgbClr val="FFFFFF"/>
                </a:solidFill>
                <a:latin typeface="Quicksand Medium"/>
              </a:rPr>
              <a:t>The Business and Revenue Model for ITAS demonstrates a well-considered plan with positive financial indicators. The comprehensive analysis supports the recommendation to proceed with the development and launch of the MVP. The breakdown of costs and benefits provides stakeholders with a solid foundation for making informed decisions. The team's efficient collaboration and adherence to assigned responsibilities will be critical for the project's success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DAF0QbeFvmQ</dc:identifier>
  <dcterms:modified xsi:type="dcterms:W3CDTF">2011-08-01T06:04:30Z</dcterms:modified>
  <cp:revision>1</cp:revision>
  <dc:title>Arowwai Industries</dc:title>
</cp:coreProperties>
</file>